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259" r:id="rId4"/>
    <p:sldId id="260" r:id="rId5"/>
    <p:sldId id="263" r:id="rId6"/>
    <p:sldId id="265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66FF33"/>
    <a:srgbClr val="FF0000"/>
    <a:srgbClr val="99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C31895B-CA08-4613-BF51-30880A8FE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C8DB1A4E-00CA-45FE-A0B5-A6B215612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7036208-E1BC-4678-828D-D5A93F6B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5065261-709C-4C59-8CFC-BD20C36B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DBA3EE0-0FE2-4880-A603-2B42CA3D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323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60A24E2-3C80-4D8B-A402-D4BCE8565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781E4FFF-5AC5-4DA4-A0E7-3112311CA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68FEABF7-D46D-4A13-BDA0-8939D98B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09C0ABD-A3CA-4226-9C8B-A3AF577E7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397C9FFF-82C3-47DE-8C8C-66C48E13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805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95FD08F1-E651-4764-BD2E-A920383F9F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4723619B-3D69-433E-A629-A298E4940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F312AA62-4AF3-49F1-BD3D-8748CD98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83DE28EC-A239-4E1A-BC37-2528368E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D7B8A19-2845-4635-9ACB-C33701B6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802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12572E3-00CE-43E8-BB84-3D2243C8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B26E166-8893-4148-8D9F-DC379255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02E6F9C-3146-4CC9-9669-56BEC841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FB6D577-8461-4A36-AAAD-126F72E8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4F4FEA2E-0ECE-4785-8FFE-AA12724C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688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7553E1B-9756-4DC4-B980-68741FE10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8709CA1-9970-4ABB-8CC1-4C300F97B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781F209F-82B0-4C7A-BA4D-5485B6F3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AC657F79-BDBC-46AB-9977-76925AC4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545F0A1-DF63-499D-B966-886932D5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024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67813FF-DCE8-45CC-94C3-C50AE01B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4C34FCBC-7BFF-4678-B1E6-E9A63ECA8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1501082A-B2D7-4F8F-A0F7-786E93904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0097650D-9113-4868-A3AD-C00D0880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F58D13A-E886-4118-A0AE-2CC2CD2D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554D80F2-2C85-4EF9-9322-79A5A24A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35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8A5918-BA92-4B2C-A055-4E881431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6E9A770D-29D8-478E-987E-5BEDDF778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5307647-A0D8-4D2F-BEFF-05E90E769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0E5B2949-A926-4847-A0E9-73A988FEC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203A1196-3763-4CE3-8EBE-F25401474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1E2ACEFB-5BD0-450A-936F-C9ACC78C9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7DF1CDB9-CE33-4DCB-A380-107FCAD3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8D76063C-3364-43A6-8725-C0DF57AA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201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BF112A4-C3D4-40A9-A5EB-55AD4C67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C92ACAD0-5684-482C-83A6-294B6C4BD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A29787BC-730F-468C-BC34-D73B63E6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6EF94CE-6E84-4D12-9659-56310215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9596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F6456887-3C66-40BA-B579-B27807A5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F6686692-AD08-4508-A073-56F14673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77DA865F-1A0C-4E5C-955C-C5AB3E41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14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73E3D77-4C44-431A-A2C9-860E7DA1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FE7894C-719B-45A8-9CE9-29CB26AD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1CEAE2C-1AC7-412A-8904-E09017CAF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E7A7A842-4D3D-4714-8161-8FFAF6DD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68F25AD4-C892-462F-915F-7D052599E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98B9571B-AB73-4D75-9709-C84B602F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3016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C504094-FD26-4B2E-8B72-36D4B2E3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67BB8BE6-606D-4AA2-8A36-D7C5CAC32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F4F0D94-93F7-4DA9-845E-C55AA0CE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D333EEEE-598E-447A-9FA9-1CC02C3F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D95DDF8-8C9F-4192-92A6-50157090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058DEFA2-1655-4823-8387-5C9E9B21C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386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61797FB1-6613-4C04-B557-1914F9A4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9A868B03-50D1-4249-9BEF-5F0F0B74B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DD34FD48-C9C0-4610-8FB8-BD18DE826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B8A3-22D3-44A4-8223-B862DC8CDF08}" type="datetimeFigureOut">
              <a:rPr lang="bg-BG" smtClean="0"/>
              <a:t>25.2.2021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690CEC8B-65D6-4C27-81CA-8F766A29B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A353681-2C8A-40A4-9AE3-396DCFABE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DAE46-D0A5-4505-A0FC-23E033EEDC5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46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EA755F2-8F08-413E-B3BE-DBC8CEB6F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0" y="731782"/>
            <a:ext cx="9226297" cy="2980682"/>
          </a:xfrm>
        </p:spPr>
        <p:txBody>
          <a:bodyPr>
            <a:noAutofit/>
          </a:bodyPr>
          <a:lstStyle/>
          <a:p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b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</a:br>
            <a:r>
              <a:rPr lang="bg-BG" sz="72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Ден срещу тормоза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0028C946-5CA0-491C-A10E-343FD48FB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181663"/>
            <a:ext cx="10588752" cy="2194389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170E2FCE-9D9F-40C3-BC87-8E595DF50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6599">
            <a:off x="8700016" y="4251018"/>
            <a:ext cx="2769223" cy="2110183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1C98F701-4CAF-47E1-8D0A-11E9751F7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692" y="4220823"/>
            <a:ext cx="2550439" cy="2170571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1672B8C-32FE-427A-A82C-2AEE8A33D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3668">
            <a:off x="486846" y="4365473"/>
            <a:ext cx="2894352" cy="20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015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A9502B0-1981-4597-A697-F15C3CBF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0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Ден срещу     тормоза</a:t>
            </a:r>
          </a:p>
        </p:txBody>
      </p:sp>
      <p:pic>
        <p:nvPicPr>
          <p:cNvPr id="5" name="Контейнер за картина 4">
            <a:extLst>
              <a:ext uri="{FF2B5EF4-FFF2-40B4-BE49-F238E27FC236}">
                <a16:creationId xmlns:a16="http://schemas.microsoft.com/office/drawing/2014/main" id="{9B0B16D0-CEA7-40A1-9F72-E1F4FBC93C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545" b="1154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3D2EFCA8-96D3-486E-9AC9-5B6ED62A0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FFFF"/>
                </a:solidFill>
                <a:effectLst/>
                <a:latin typeface="PT Serif"/>
                <a:ea typeface="Nirmala UI" panose="020B0502040204020203" pitchFamily="34" charset="0"/>
                <a:cs typeface="Nirmala UI" panose="020B0502040204020203" pitchFamily="34" charset="0"/>
              </a:rPr>
              <a:t>Отбелязването на Деня на розовата фланелка ни напомня, че тормоз в училище съществува и ни </a:t>
            </a:r>
            <a:r>
              <a:rPr lang="bg-BG" sz="2400" b="0" i="0" dirty="0">
                <a:solidFill>
                  <a:srgbClr val="00FFFF"/>
                </a:solidFill>
                <a:effectLst/>
                <a:latin typeface="PT Serif"/>
                <a:ea typeface="Nirmala UI" panose="020B0502040204020203" pitchFamily="34" charset="0"/>
                <a:cs typeface="Nirmala UI" panose="020B0502040204020203" pitchFamily="34" charset="0"/>
              </a:rPr>
              <a:t>подканя да помислим как да постъпваме в ситуации на тормоз, че има как и можем да се противопоставяме на тормоза ВСЕКИ ДЕН.</a:t>
            </a:r>
            <a:endParaRPr lang="bg-BG" sz="2400" dirty="0">
              <a:solidFill>
                <a:srgbClr val="00FFFF"/>
              </a:solidFill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">
        <p14:reveal/>
      </p:transition>
    </mc:Choice>
    <mc:Fallback xmlns="">
      <p:transition spd="slow" advTm="4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162BDCC-D25E-4BFA-A6A4-380242E8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>
                <a:solidFill>
                  <a:srgbClr val="66FF33"/>
                </a:solidFill>
              </a:rPr>
              <a:t>Историята която възражда деня срещу тормоза</a:t>
            </a:r>
          </a:p>
        </p:txBody>
      </p:sp>
      <p:pic>
        <p:nvPicPr>
          <p:cNvPr id="5" name="Контейнер за картина 4">
            <a:extLst>
              <a:ext uri="{FF2B5EF4-FFF2-40B4-BE49-F238E27FC236}">
                <a16:creationId xmlns:a16="http://schemas.microsoft.com/office/drawing/2014/main" id="{3E317A0A-3570-4554-8F40-7CD25946E0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4" r="16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1238BBC-0879-4F50-BD6C-27877F976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b="0" i="0" dirty="0">
                <a:solidFill>
                  <a:srgbClr val="7030A0"/>
                </a:solidFill>
                <a:effectLst/>
                <a:latin typeface="PT Serif"/>
              </a:rPr>
              <a:t>Всяка година в последната сряда на февруари отбелязваме международния Ден за борба с училищния тормоз. Тази инициатива започва през 2007 г., когато две момчета в Канада застават зад гърба на свой приятел и съученик, който бил тормозен, защото дошъл на училище с розово поло. Дейвид Шепърд и Травис Прайс купуват розови тениски и на следващия ден раздават на всички в училище, които дръзват да се включат. А те се оказали много. Ето и част от неговите думи: </a:t>
            </a:r>
            <a:r>
              <a:rPr lang="bg-BG" b="1" i="0" dirty="0">
                <a:solidFill>
                  <a:srgbClr val="3E8FA5"/>
                </a:solidFill>
                <a:effectLst/>
                <a:latin typeface="PT Serif"/>
              </a:rPr>
              <a:t>„</a:t>
            </a:r>
            <a:r>
              <a:rPr lang="bg-BG" b="1" i="1" dirty="0">
                <a:solidFill>
                  <a:srgbClr val="3E8FA5"/>
                </a:solidFill>
                <a:effectLst/>
                <a:latin typeface="inherit"/>
              </a:rPr>
              <a:t>Тогава научих, че двама души могат да измислят нещо и да постигнат чудеса</a:t>
            </a:r>
            <a:r>
              <a:rPr lang="bg-BG" b="1" i="0" dirty="0">
                <a:solidFill>
                  <a:srgbClr val="3E8FA5"/>
                </a:solidFill>
                <a:effectLst/>
                <a:latin typeface="PT Serif"/>
              </a:rPr>
              <a:t>“, казва Травис Прайс, който през 2007 е бил на 17 години. „</a:t>
            </a:r>
            <a:r>
              <a:rPr lang="bg-BG" b="1" i="1" dirty="0">
                <a:solidFill>
                  <a:srgbClr val="3E8FA5"/>
                </a:solidFill>
                <a:effectLst/>
                <a:latin typeface="inherit"/>
              </a:rPr>
              <a:t>Най-накрая някой да застане зад гърба на по-слабото хлапе.</a:t>
            </a:r>
            <a:r>
              <a:rPr lang="bg-BG" b="1" i="0" dirty="0">
                <a:solidFill>
                  <a:srgbClr val="3E8FA5"/>
                </a:solidFill>
                <a:effectLst/>
                <a:latin typeface="PT Serif"/>
              </a:rPr>
              <a:t>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1213920"/>
      </p:ext>
    </p:extLst>
  </p:cSld>
  <p:clrMapOvr>
    <a:masterClrMapping/>
  </p:clrMapOvr>
  <p:transition spd="med" advTm="617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0D8DF8E-285E-42DD-A2B8-FCD0C369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9899"/>
            <a:ext cx="3932237" cy="1438183"/>
          </a:xfrm>
        </p:spPr>
        <p:txBody>
          <a:bodyPr>
            <a:noAutofit/>
          </a:bodyPr>
          <a:lstStyle/>
          <a:p>
            <a:r>
              <a:rPr lang="bg-BG" sz="3600" dirty="0">
                <a:solidFill>
                  <a:srgbClr val="0070C0"/>
                </a:solidFill>
              </a:rPr>
              <a:t>Защо реш</a:t>
            </a:r>
            <a:r>
              <a:rPr lang="bg-BG" sz="3600" b="1" dirty="0">
                <a:solidFill>
                  <a:srgbClr val="0070C0"/>
                </a:solidFill>
              </a:rPr>
              <a:t>их да подкрепя </a:t>
            </a:r>
            <a:r>
              <a:rPr lang="bg-BG" sz="3600" dirty="0">
                <a:solidFill>
                  <a:srgbClr val="0070C0"/>
                </a:solidFill>
              </a:rPr>
              <a:t>тази кауза…</a:t>
            </a:r>
          </a:p>
        </p:txBody>
      </p:sp>
      <p:pic>
        <p:nvPicPr>
          <p:cNvPr id="5" name="Контейнер за картина 4">
            <a:extLst>
              <a:ext uri="{FF2B5EF4-FFF2-40B4-BE49-F238E27FC236}">
                <a16:creationId xmlns:a16="http://schemas.microsoft.com/office/drawing/2014/main" id="{7908B1AD-E485-40A6-92FF-B7A423A88B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58" r="1435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74B04329-7C0B-4556-A78A-2D5253EB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819" y="1518082"/>
            <a:ext cx="4546493" cy="50869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bg-BG" sz="2400" b="0" i="0" dirty="0">
                <a:solidFill>
                  <a:srgbClr val="FF6699"/>
                </a:solidFill>
                <a:effectLst/>
                <a:latin typeface="Montserrat"/>
              </a:rPr>
              <a:t>Съществуват безспорни доказателства за вредите от насилието над децата – страда както физическото, така и психическото здраве, повлияно е развитието, способността да учат, да общуват с други хора, да станат пълноценни личности. Тормозът в училище и несигурната среда са сред основните причини за ранно отпадане от образователната система, намаляване на посещаемостта, влошаване на резултатите на учениците. Това води до появата на значими социално-икономически ефекти.</a:t>
            </a:r>
          </a:p>
          <a:p>
            <a:pPr algn="l"/>
            <a:r>
              <a:rPr lang="bg-BG" sz="2400" b="0" i="0" dirty="0">
                <a:solidFill>
                  <a:srgbClr val="FF6699"/>
                </a:solidFill>
                <a:effectLst/>
                <a:latin typeface="Montserrat"/>
              </a:rPr>
              <a:t>А както всички знаем, образованието е ключов фактор за последваща професионална реализация на всеки един човек и за самия просперитет на обществото.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20520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94">
        <p14:warp dir="in"/>
      </p:transition>
    </mc:Choice>
    <mc:Fallback xmlns="">
      <p:transition spd="slow" advTm="3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35D7E77-2AC0-4ACF-998E-E9C21783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50" y="457200"/>
            <a:ext cx="3932237" cy="1600200"/>
          </a:xfrm>
        </p:spPr>
        <p:txBody>
          <a:bodyPr>
            <a:normAutofit/>
          </a:bodyPr>
          <a:lstStyle/>
          <a:p>
            <a:r>
              <a:rPr lang="bg-BG" sz="4400" dirty="0">
                <a:solidFill>
                  <a:srgbClr val="FF6699"/>
                </a:solidFill>
              </a:rPr>
              <a:t>Какво да правите ако…</a:t>
            </a:r>
          </a:p>
        </p:txBody>
      </p:sp>
      <p:pic>
        <p:nvPicPr>
          <p:cNvPr id="12" name="Контейнер за картина 11">
            <a:extLst>
              <a:ext uri="{FF2B5EF4-FFF2-40B4-BE49-F238E27FC236}">
                <a16:creationId xmlns:a16="http://schemas.microsoft.com/office/drawing/2014/main" id="{6C2BC174-B823-4A3D-BD65-6BD0ED1480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6930" t="2732" r="10996" b="-2732"/>
          <a:stretch/>
        </p:blipFill>
        <p:spPr>
          <a:xfrm>
            <a:off x="4057095" y="987425"/>
            <a:ext cx="7298293" cy="4873625"/>
          </a:xfrm>
          <a:prstGeom prst="rect">
            <a:avLst/>
          </a:prstGeom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20A1992E-7C01-46D2-8E35-08900F5A8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4651" y="2057400"/>
            <a:ext cx="3932237" cy="3331346"/>
          </a:xfrm>
        </p:spPr>
        <p:txBody>
          <a:bodyPr>
            <a:normAutofit fontScale="92500" lnSpcReduction="10000"/>
          </a:bodyPr>
          <a:lstStyle/>
          <a:p>
            <a:r>
              <a:rPr lang="bg-BG" sz="2800" dirty="0">
                <a:solidFill>
                  <a:schemeClr val="accent5">
                    <a:lumMod val="50000"/>
                  </a:schemeClr>
                </a:solidFill>
              </a:rPr>
              <a:t>Ако някой ден видите някое дете да тормози друго независимо по – малко или голямо бързо тръгнете на помощ, защото както тормоза уврежда физическото здраве така и психическото. Моля ви бъдете добри!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89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17">
        <p14:shred/>
      </p:transition>
    </mc:Choice>
    <mc:Fallback xmlns="">
      <p:transition spd="slow" advTm="51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EB1176E-A89E-4CAE-BEF0-EABBEB00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solidFill>
                  <a:srgbClr val="00FFFF"/>
                </a:solidFill>
              </a:rPr>
              <a:t>Благодаря</a:t>
            </a:r>
            <a:r>
              <a:rPr lang="bg-BG" dirty="0"/>
              <a:t> </a:t>
            </a:r>
            <a:r>
              <a:rPr lang="bg-BG" dirty="0">
                <a:solidFill>
                  <a:srgbClr val="99FF99"/>
                </a:solidFill>
              </a:rPr>
              <a:t>за</a:t>
            </a:r>
            <a:r>
              <a:rPr lang="bg-BG" dirty="0"/>
              <a:t> </a:t>
            </a:r>
            <a:r>
              <a:rPr lang="bg-BG" dirty="0">
                <a:solidFill>
                  <a:srgbClr val="FF6699"/>
                </a:solidFill>
              </a:rPr>
              <a:t>вниманието</a:t>
            </a:r>
            <a:r>
              <a:rPr lang="bg-BG" dirty="0"/>
              <a:t> </a:t>
            </a:r>
            <a:r>
              <a:rPr lang="bg-B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</a:t>
            </a:r>
            <a:r>
              <a:rPr lang="bg-BG" dirty="0"/>
              <a:t> </a:t>
            </a:r>
            <a:r>
              <a:rPr lang="bg-BG" dirty="0">
                <a:solidFill>
                  <a:srgbClr val="FF0000"/>
                </a:solidFill>
              </a:rPr>
              <a:t>помнете </a:t>
            </a:r>
            <a:r>
              <a:rPr lang="bg-BG" dirty="0">
                <a:solidFill>
                  <a:srgbClr val="7030A0"/>
                </a:solidFill>
              </a:rPr>
              <a:t>НЕ</a:t>
            </a:r>
            <a:r>
              <a:rPr lang="bg-BG" dirty="0">
                <a:solidFill>
                  <a:srgbClr val="66FF33"/>
                </a:solidFill>
              </a:rPr>
              <a:t> НА </a:t>
            </a:r>
            <a:r>
              <a:rPr lang="bg-B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ТОРМОЗА</a:t>
            </a:r>
            <a:r>
              <a:rPr lang="bg-BG" dirty="0"/>
              <a:t> </a:t>
            </a:r>
            <a:r>
              <a:rPr lang="bg-BG" dirty="0">
                <a:solidFill>
                  <a:srgbClr val="0070C0"/>
                </a:solidFill>
              </a:rPr>
              <a:t>и</a:t>
            </a:r>
            <a:r>
              <a:rPr lang="bg-BG" dirty="0"/>
              <a:t> бъдете </a:t>
            </a:r>
            <a:r>
              <a:rPr lang="bg-BG" dirty="0">
                <a:solidFill>
                  <a:srgbClr val="00B0F0"/>
                </a:solidFill>
              </a:rPr>
              <a:t>добри</a:t>
            </a:r>
            <a:r>
              <a:rPr lang="bg-BG" dirty="0">
                <a:solidFill>
                  <a:srgbClr val="FF6699"/>
                </a:solidFill>
              </a:rPr>
              <a:t>!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E99DF2E-29DC-460D-A086-66DD1A03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25" y="2041863"/>
            <a:ext cx="4864963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">
        <p14:prism isContent="1"/>
      </p:transition>
    </mc:Choice>
    <mc:Fallback xmlns="">
      <p:transition spd="slow" advTm="507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341</Words>
  <Application>Microsoft Office PowerPoint</Application>
  <PresentationFormat>Широк екран</PresentationFormat>
  <Paragraphs>11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5" baseType="lpstr">
      <vt:lpstr>Microsoft JhengHei UI Light</vt:lpstr>
      <vt:lpstr>Arial</vt:lpstr>
      <vt:lpstr>Calibri</vt:lpstr>
      <vt:lpstr>Calibri Light</vt:lpstr>
      <vt:lpstr>Franklin Gothic Heavy</vt:lpstr>
      <vt:lpstr>inherit</vt:lpstr>
      <vt:lpstr>Montserrat</vt:lpstr>
      <vt:lpstr>PT Serif</vt:lpstr>
      <vt:lpstr>Тема на Office</vt:lpstr>
      <vt:lpstr>      Ден срещу тормоза</vt:lpstr>
      <vt:lpstr>Ден срещу     тормоза</vt:lpstr>
      <vt:lpstr>Историята която възражда деня срещу тормоза</vt:lpstr>
      <vt:lpstr>Защо реших да подкрепя тази кауза…</vt:lpstr>
      <vt:lpstr>Какво да правите ако…</vt:lpstr>
      <vt:lpstr>Благодаря за вниманието и помнете НЕ НА ТОРМОЗА и бъдете добри!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срещу тормоза</dc:title>
  <dc:creator>Йоана</dc:creator>
  <cp:lastModifiedBy>Йоана</cp:lastModifiedBy>
  <cp:revision>8</cp:revision>
  <dcterms:created xsi:type="dcterms:W3CDTF">2021-02-24T14:19:32Z</dcterms:created>
  <dcterms:modified xsi:type="dcterms:W3CDTF">2021-02-25T05:38:32Z</dcterms:modified>
</cp:coreProperties>
</file>